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83" r:id="rId7"/>
    <p:sldId id="282" r:id="rId8"/>
    <p:sldId id="265" r:id="rId9"/>
    <p:sldId id="285" r:id="rId10"/>
    <p:sldId id="286" r:id="rId11"/>
    <p:sldId id="281" r:id="rId12"/>
    <p:sldId id="287" r:id="rId13"/>
    <p:sldId id="289" r:id="rId14"/>
    <p:sldId id="293" r:id="rId15"/>
    <p:sldId id="294" r:id="rId16"/>
    <p:sldId id="290" r:id="rId17"/>
    <p:sldId id="295" r:id="rId18"/>
    <p:sldId id="297" r:id="rId19"/>
    <p:sldId id="296" r:id="rId20"/>
    <p:sldId id="299" r:id="rId21"/>
    <p:sldId id="298" r:id="rId22"/>
    <p:sldId id="291" r:id="rId23"/>
    <p:sldId id="300" r:id="rId24"/>
    <p:sldId id="302" r:id="rId25"/>
    <p:sldId id="303" r:id="rId26"/>
    <p:sldId id="288" r:id="rId27"/>
    <p:sldId id="292" r:id="rId28"/>
    <p:sldId id="304" r:id="rId29"/>
    <p:sldId id="305" r:id="rId30"/>
    <p:sldId id="306" r:id="rId31"/>
    <p:sldId id="30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0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ries, Marit de" initials="VMd" lastIdx="12" clrIdx="0">
    <p:extLst>
      <p:ext uri="{19B8F6BF-5375-455C-9EA6-DF929625EA0E}">
        <p15:presenceInfo xmlns:p15="http://schemas.microsoft.com/office/powerpoint/2012/main" userId="S-1-5-21-4212574405-2578981108-1122391261-33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3326"/>
    <a:srgbClr val="244994"/>
    <a:srgbClr val="24490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125278-0074-4008-823B-B743B8B5F063}" v="7" dt="2019-03-26T09:03:25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7" autoAdjust="0"/>
  </p:normalViewPr>
  <p:slideViewPr>
    <p:cSldViewPr>
      <p:cViewPr varScale="1">
        <p:scale>
          <a:sx n="99" d="100"/>
          <a:sy n="99" d="100"/>
        </p:scale>
        <p:origin x="1542" y="78"/>
      </p:cViewPr>
      <p:guideLst>
        <p:guide orient="horz" pos="2160"/>
        <p:guide pos="5088"/>
      </p:guideLst>
    </p:cSldViewPr>
  </p:slideViewPr>
  <p:outlineViewPr>
    <p:cViewPr>
      <p:scale>
        <a:sx n="33" d="100"/>
        <a:sy n="33" d="100"/>
      </p:scale>
      <p:origin x="0" y="-119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FDD985-77A4-450B-B6A8-99A480C3BB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B155BB-9BDC-4F7B-B82C-D244B6EE2FF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nl-NL" sz="180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Ik kan me voorstellen dat deze oplossing niet voor elk monument een haalbare optie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62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 de oplettende kijker: dit is een huismus in een gierzwaluwkast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3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En dat kunnen ze ook met uitwendige kasten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2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maakt meer kans in monumentale panden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14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kan ook bij bv. boeiboorden toegepast worden.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13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Huismus en gierzwaluw: soort is duidelijk, wijze van compensatie is simpel, onderzoek enkel in broedseizoen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4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Om het moeilijker te maken, houden deze soorten zich niet strikt aan de regels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35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23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3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Om in te zoomen op het probleem, ga ik proberen de zaken wat af te pellen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0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Oude huizen lenen zich bij uitstek voor bewoning door dit soort beesten. Kieren, scheuren </a:t>
            </a:r>
            <a:r>
              <a:rPr lang="nl-NL" dirty="0" err="1"/>
              <a:t>etc</a:t>
            </a:r>
            <a:r>
              <a:rPr lang="nl-NL" dirty="0"/>
              <a:t> die toegang verschaffen. Dichtmaken stuit op strijdigheid met Wnb.</a:t>
            </a:r>
          </a:p>
          <a:p>
            <a:r>
              <a:rPr lang="nl-NL" dirty="0"/>
              <a:t>Andere soorten: steenmarter, kerkuil, roofvogels, andere (niet-jaarrond beschermde) vogelsoorten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Vangen of doden dient te allen tijde voorkomen te worden. Indien dit wel onderdeel van de aanvraag is, zoeken naar een alternatief waarbij dit niet meer het geval is. </a:t>
            </a:r>
          </a:p>
          <a:p>
            <a:r>
              <a:rPr lang="nl-NL" dirty="0"/>
              <a:t>Vernielen of beschadigen is niet alleen met een hamer de boel te lijf gaan, maar bv. ook met de pur-spuit de toegang dichtmaken….</a:t>
            </a:r>
          </a:p>
          <a:p>
            <a:endParaRPr lang="nl-NL" dirty="0"/>
          </a:p>
          <a:p>
            <a:r>
              <a:rPr lang="nl-NL" dirty="0"/>
              <a:t>Dan blijft over…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8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3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hebben net al gezegd: belangrijkste soorten zijn huismus, gierzwaluw en vleermuizen. Voor het gemak laten we de rest even buiten beschouwing.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de afbeelding onder de verkeerde pan!!!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6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Allemaal niet zo spannend. Soort is duidelijk, wijze en mate van compensatie is duidelijk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155BB-9BDC-4F7B-B82C-D244B6EE2FF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1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pmaak 1_etike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741363"/>
            <a:ext cx="418465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11"/>
          <p:cNvCxnSpPr>
            <a:cxnSpLocks noChangeShapeType="1"/>
          </p:cNvCxnSpPr>
          <p:nvPr userDrawn="1"/>
        </p:nvCxnSpPr>
        <p:spPr bwMode="auto">
          <a:xfrm flipH="1">
            <a:off x="1905000" y="3414713"/>
            <a:ext cx="7239000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8" name="AutoShape 12"/>
          <p:cNvCxnSpPr>
            <a:cxnSpLocks noChangeShapeType="1"/>
          </p:cNvCxnSpPr>
          <p:nvPr userDrawn="1"/>
        </p:nvCxnSpPr>
        <p:spPr bwMode="auto">
          <a:xfrm>
            <a:off x="1905000" y="3414713"/>
            <a:ext cx="0" cy="199548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9" name="AutoShape 13"/>
          <p:cNvCxnSpPr>
            <a:cxnSpLocks noChangeShapeType="1"/>
          </p:cNvCxnSpPr>
          <p:nvPr userDrawn="1"/>
        </p:nvCxnSpPr>
        <p:spPr bwMode="auto">
          <a:xfrm>
            <a:off x="1905000" y="5410200"/>
            <a:ext cx="4876800" cy="1588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10" name="AutoShape 14"/>
          <p:cNvCxnSpPr>
            <a:cxnSpLocks noChangeShapeType="1"/>
          </p:cNvCxnSpPr>
          <p:nvPr userDrawn="1"/>
        </p:nvCxnSpPr>
        <p:spPr bwMode="auto">
          <a:xfrm>
            <a:off x="6781800" y="5410200"/>
            <a:ext cx="0" cy="30480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11" name="AutoShape 16"/>
          <p:cNvCxnSpPr>
            <a:cxnSpLocks noChangeShapeType="1"/>
          </p:cNvCxnSpPr>
          <p:nvPr userDrawn="1"/>
        </p:nvCxnSpPr>
        <p:spPr bwMode="auto">
          <a:xfrm>
            <a:off x="6781800" y="5715000"/>
            <a:ext cx="2362200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sp>
        <p:nvSpPr>
          <p:cNvPr id="12" name="Rectangle 17"/>
          <p:cNvSpPr>
            <a:spLocks noChangeArrowheads="1"/>
          </p:cNvSpPr>
          <p:nvPr userDrawn="1"/>
        </p:nvSpPr>
        <p:spPr bwMode="auto">
          <a:xfrm>
            <a:off x="4267200" y="741363"/>
            <a:ext cx="4191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3" name="Picture 18" descr="logo_provincie_3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73138"/>
            <a:ext cx="1905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357686" y="1714488"/>
            <a:ext cx="3857652" cy="15716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Typ een hoofdtitel</a:t>
            </a:r>
          </a:p>
        </p:txBody>
      </p:sp>
      <p:sp>
        <p:nvSpPr>
          <p:cNvPr id="25" name="Titel 24"/>
          <p:cNvSpPr>
            <a:spLocks noGrp="1"/>
          </p:cNvSpPr>
          <p:nvPr>
            <p:ph type="title" hasCustomPrompt="1"/>
          </p:nvPr>
        </p:nvSpPr>
        <p:spPr>
          <a:xfrm>
            <a:off x="4429124" y="3500438"/>
            <a:ext cx="2643206" cy="357190"/>
          </a:xfrm>
          <a:prstGeom prst="rect">
            <a:avLst/>
          </a:prstGeom>
        </p:spPr>
        <p:txBody>
          <a:bodyPr anchor="ctr"/>
          <a:lstStyle>
            <a:lvl1pPr algn="l"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l-NL" dirty="0"/>
              <a:t>Typ een ondertitel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000108"/>
            <a:ext cx="7772400" cy="752492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66F01-6B6A-428D-85D6-1DD71E0B75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1000108"/>
            <a:ext cx="1943100" cy="5095892"/>
          </a:xfrm>
          <a:prstGeom prst="rect">
            <a:avLst/>
          </a:prstGeom>
        </p:spPr>
        <p:txBody>
          <a:bodyPr vert="eaVert" anchor="ctr"/>
          <a:lstStyle>
            <a:lvl1pPr algn="l"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000108"/>
            <a:ext cx="5676900" cy="5095892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39385-F511-47EB-85D4-E74784B2C11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000108"/>
            <a:ext cx="7772400" cy="752492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16719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  <a:lvl6pPr>
              <a:buFont typeface="Wingdings" pitchFamily="2" charset="2"/>
              <a:buChar char="§"/>
              <a:defRPr/>
            </a:lvl6pPr>
            <a:lvl7pPr>
              <a:buFont typeface="Wingdings" pitchFamily="2" charset="2"/>
              <a:buChar char="§"/>
              <a:defRPr baseline="0"/>
            </a:lvl7pPr>
            <a:lvl8pPr>
              <a:buNone/>
              <a:defRPr/>
            </a:lvl8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5FB6D-4307-4146-A663-59F97A8E632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 baseline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9F94-E4D2-4E14-B5CC-8170FFEF3B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000108"/>
            <a:ext cx="7772400" cy="752492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28802"/>
            <a:ext cx="3810000" cy="4167198"/>
          </a:xfrm>
          <a:prstGeom prst="rect">
            <a:avLst/>
          </a:prstGeom>
        </p:spPr>
        <p:txBody>
          <a:bodyPr anchor="t"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F49F3-1F2D-43B5-9B73-DBD2565810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643438" y="1928802"/>
            <a:ext cx="3810000" cy="416719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28802"/>
            <a:ext cx="4040188" cy="5000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28867"/>
            <a:ext cx="4040188" cy="369729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928802"/>
            <a:ext cx="4041775" cy="5000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28867"/>
            <a:ext cx="4041775" cy="369729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A2EA5-186D-4344-8984-D144E76AA1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000108"/>
            <a:ext cx="7772400" cy="714380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4DB9-F7E9-49B3-9A06-1158C12F758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DE5E0-A024-4593-A70D-336A8F9BD8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3008313" cy="928694"/>
          </a:xfrm>
          <a:prstGeom prst="rect">
            <a:avLst/>
          </a:prstGeo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buFont typeface="Wingdings" pitchFamily="2" charset="2"/>
              <a:buChar char="§"/>
              <a:defRPr sz="24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4197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60F7-5642-4E9C-80F2-E49D8C7706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9C7FF-5A65-4CBF-8045-8237F469E7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AutoShape 11"/>
          <p:cNvCxnSpPr>
            <a:cxnSpLocks noChangeShapeType="1"/>
          </p:cNvCxnSpPr>
          <p:nvPr/>
        </p:nvCxnSpPr>
        <p:spPr bwMode="auto">
          <a:xfrm flipH="1">
            <a:off x="1905000" y="3414713"/>
            <a:ext cx="7239000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11" name="AutoShape 12"/>
          <p:cNvCxnSpPr>
            <a:cxnSpLocks noChangeShapeType="1"/>
          </p:cNvCxnSpPr>
          <p:nvPr/>
        </p:nvCxnSpPr>
        <p:spPr bwMode="auto">
          <a:xfrm>
            <a:off x="1905000" y="3414713"/>
            <a:ext cx="0" cy="199548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12" name="AutoShape 13"/>
          <p:cNvCxnSpPr>
            <a:cxnSpLocks noChangeShapeType="1"/>
          </p:cNvCxnSpPr>
          <p:nvPr/>
        </p:nvCxnSpPr>
        <p:spPr bwMode="auto">
          <a:xfrm>
            <a:off x="1905000" y="5410200"/>
            <a:ext cx="4876800" cy="1588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13" name="AutoShape 14"/>
          <p:cNvCxnSpPr>
            <a:cxnSpLocks noChangeShapeType="1"/>
          </p:cNvCxnSpPr>
          <p:nvPr/>
        </p:nvCxnSpPr>
        <p:spPr bwMode="auto">
          <a:xfrm>
            <a:off x="6781800" y="5410200"/>
            <a:ext cx="0" cy="30480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14" name="AutoShape 16"/>
          <p:cNvCxnSpPr>
            <a:cxnSpLocks noChangeShapeType="1"/>
          </p:cNvCxnSpPr>
          <p:nvPr/>
        </p:nvCxnSpPr>
        <p:spPr bwMode="auto">
          <a:xfrm>
            <a:off x="6781800" y="5715000"/>
            <a:ext cx="2362200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pic>
        <p:nvPicPr>
          <p:cNvPr id="17" name="Picture 4" descr="logo_provincie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9738" y="504825"/>
            <a:ext cx="1905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6324600"/>
            <a:ext cx="6019800" cy="533400"/>
          </a:xfrm>
          <a:prstGeom prst="rect">
            <a:avLst/>
          </a:prstGeom>
          <a:solidFill>
            <a:srgbClr val="24499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 flipH="1">
            <a:off x="5791200" y="6629400"/>
            <a:ext cx="3352800" cy="228600"/>
          </a:xfrm>
          <a:prstGeom prst="rect">
            <a:avLst/>
          </a:prstGeom>
          <a:solidFill>
            <a:srgbClr val="24499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f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wnb@fryslan.fr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4357686" y="1714488"/>
            <a:ext cx="4030738" cy="1571636"/>
          </a:xfrm>
        </p:spPr>
        <p:txBody>
          <a:bodyPr/>
          <a:lstStyle/>
          <a:p>
            <a:r>
              <a:rPr lang="nl-NL" dirty="0"/>
              <a:t>Wet natuurbescherming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9124" y="3500438"/>
            <a:ext cx="2643206" cy="357190"/>
          </a:xfrm>
        </p:spPr>
        <p:txBody>
          <a:bodyPr/>
          <a:lstStyle/>
          <a:p>
            <a:r>
              <a:rPr lang="nl-NL" sz="1200" dirty="0"/>
              <a:t>Conflicten met monumentenzorg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056DE9-0725-4C8B-BFC0-5F5CF83B4E32}"/>
              </a:ext>
            </a:extLst>
          </p:cNvPr>
          <p:cNvSpPr txBox="1"/>
          <p:nvPr/>
        </p:nvSpPr>
        <p:spPr>
          <a:xfrm>
            <a:off x="179512" y="6093296"/>
            <a:ext cx="3347391" cy="6340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Team Groene Regelgeving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Marit de Vries / Paul Westerbeek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Huismus</a:t>
            </a:r>
          </a:p>
          <a:p>
            <a:endParaRPr lang="nl-NL" sz="1200" dirty="0"/>
          </a:p>
          <a:p>
            <a:r>
              <a:rPr lang="nl-NL" dirty="0"/>
              <a:t>Onderzoek volgens protocol</a:t>
            </a:r>
          </a:p>
          <a:p>
            <a:r>
              <a:rPr lang="nl-NL" dirty="0"/>
              <a:t>2:1 verblijfplaatsen realiseren</a:t>
            </a:r>
          </a:p>
          <a:p>
            <a:r>
              <a:rPr lang="nl-NL" dirty="0"/>
              <a:t>(Tijdelijk) nestkasten ophangen (2:1)</a:t>
            </a:r>
            <a:endParaRPr lang="nl-NL" sz="1200" dirty="0"/>
          </a:p>
          <a:p>
            <a:r>
              <a:rPr lang="nl-NL" dirty="0"/>
              <a:t>In de nieuwe situatie de bebouwing weer geschikt en toegankelijk maken (2:1)</a:t>
            </a:r>
          </a:p>
          <a:p>
            <a:pPr lvl="2"/>
            <a:r>
              <a:rPr lang="nl-NL" dirty="0"/>
              <a:t>Vogelvide</a:t>
            </a:r>
          </a:p>
          <a:p>
            <a:pPr lvl="2"/>
            <a:r>
              <a:rPr lang="nl-NL" dirty="0"/>
              <a:t>Vogelschroot onder 3</a:t>
            </a:r>
            <a:r>
              <a:rPr lang="nl-NL" baseline="30000" dirty="0"/>
              <a:t>e</a:t>
            </a:r>
            <a:r>
              <a:rPr lang="nl-NL" dirty="0"/>
              <a:t> dakpan</a:t>
            </a:r>
          </a:p>
          <a:p>
            <a:pPr marL="914400" lvl="2" indent="0" algn="r">
              <a:buNone/>
            </a:pPr>
            <a:r>
              <a:rPr lang="nl-NL" dirty="0"/>
              <a:t>(</a:t>
            </a:r>
            <a:r>
              <a:rPr lang="nl-NL" i="1" dirty="0"/>
              <a:t>Kennisdocument Huismus BIJ12)</a:t>
            </a:r>
          </a:p>
        </p:txBody>
      </p:sp>
    </p:spTree>
    <p:extLst>
      <p:ext uri="{BB962C8B-B14F-4D97-AF65-F5344CB8AC3E}">
        <p14:creationId xmlns:p14="http://schemas.microsoft.com/office/powerpoint/2010/main" val="7915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5AD5D-D404-4490-B9F6-D43F0635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6B8C912-8F4E-4BCD-86D1-567FE5692E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20888"/>
            <a:ext cx="6743525" cy="3793233"/>
          </a:xfr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34BA7AB-551F-4E71-B513-BF338A1D2B44}"/>
              </a:ext>
            </a:extLst>
          </p:cNvPr>
          <p:cNvSpPr txBox="1">
            <a:spLocks/>
          </p:cNvSpPr>
          <p:nvPr/>
        </p:nvSpPr>
        <p:spPr>
          <a:xfrm>
            <a:off x="685800" y="1928802"/>
            <a:ext cx="7772400" cy="4236502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kern="0" dirty="0"/>
              <a:t>Vogelvide (2 nestplaatsen per meter)</a:t>
            </a:r>
          </a:p>
        </p:txBody>
      </p:sp>
    </p:spTree>
    <p:extLst>
      <p:ext uri="{BB962C8B-B14F-4D97-AF65-F5344CB8AC3E}">
        <p14:creationId xmlns:p14="http://schemas.microsoft.com/office/powerpoint/2010/main" val="31264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FA5DD-5A2B-45F8-BD15-3B401435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D15969-2365-43DC-BA03-D9888727EE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7" b="23273"/>
          <a:stretch/>
        </p:blipFill>
        <p:spPr>
          <a:xfrm>
            <a:off x="659102" y="2492896"/>
            <a:ext cx="6858000" cy="3672408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2CFC302-A81C-4A42-A75A-6A16123D2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Vogelschroot</a:t>
            </a:r>
          </a:p>
        </p:txBody>
      </p:sp>
    </p:spTree>
    <p:extLst>
      <p:ext uri="{BB962C8B-B14F-4D97-AF65-F5344CB8AC3E}">
        <p14:creationId xmlns:p14="http://schemas.microsoft.com/office/powerpoint/2010/main" val="36469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Gierzwaluw</a:t>
            </a:r>
          </a:p>
          <a:p>
            <a:endParaRPr lang="nl-NL" sz="1200" dirty="0"/>
          </a:p>
          <a:p>
            <a:r>
              <a:rPr lang="nl-NL" dirty="0"/>
              <a:t>Onderzoek volgens protocol</a:t>
            </a:r>
          </a:p>
          <a:p>
            <a:r>
              <a:rPr lang="nl-NL" dirty="0"/>
              <a:t>5:1 verblijfplaatsen realiseren</a:t>
            </a:r>
          </a:p>
          <a:p>
            <a:r>
              <a:rPr lang="nl-NL" dirty="0"/>
              <a:t>(Tijdelijk) nestkasten ophangen (5:1)</a:t>
            </a:r>
            <a:endParaRPr lang="nl-NL" sz="1200" dirty="0"/>
          </a:p>
          <a:p>
            <a:r>
              <a:rPr lang="nl-NL" dirty="0"/>
              <a:t>In de nieuwe situatie de bebouwing weer geschikt en toegankelijk maken (5:1)</a:t>
            </a:r>
          </a:p>
          <a:p>
            <a:pPr lvl="2"/>
            <a:r>
              <a:rPr lang="nl-NL" dirty="0"/>
              <a:t>Speciale dakpannen met nestplaatsen</a:t>
            </a:r>
          </a:p>
          <a:p>
            <a:pPr lvl="2"/>
            <a:r>
              <a:rPr lang="nl-NL" dirty="0"/>
              <a:t>Duurzame nestkasten (houtbeton)</a:t>
            </a:r>
          </a:p>
          <a:p>
            <a:pPr marL="914400" lvl="2" indent="0" algn="r">
              <a:buNone/>
            </a:pPr>
            <a:r>
              <a:rPr lang="nl-NL" dirty="0"/>
              <a:t>(</a:t>
            </a:r>
            <a:r>
              <a:rPr lang="nl-NL" i="1" dirty="0"/>
              <a:t>Kennisdocument Gierzwaluw BIJ12)</a:t>
            </a:r>
          </a:p>
        </p:txBody>
      </p:sp>
    </p:spTree>
    <p:extLst>
      <p:ext uri="{BB962C8B-B14F-4D97-AF65-F5344CB8AC3E}">
        <p14:creationId xmlns:p14="http://schemas.microsoft.com/office/powerpoint/2010/main" val="148950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F81C3BF-9E33-4736-BE6B-E9763E839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" y="2403274"/>
            <a:ext cx="5040560" cy="37804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Gierzwaluwkast (inbouw)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61BC2D-1327-4CE9-A55C-38B0E55F3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92896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1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Gierzwaluwpan</a:t>
            </a:r>
            <a:r>
              <a:rPr lang="nl-NL" dirty="0"/>
              <a:t> (alleen </a:t>
            </a:r>
            <a:r>
              <a:rPr lang="nl-NL" dirty="0" err="1"/>
              <a:t>ongeïsoleerde</a:t>
            </a:r>
            <a:r>
              <a:rPr lang="nl-NL" dirty="0"/>
              <a:t> daken!)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FBCCE7D-6F0F-40E7-8C6D-5B10E07F4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00349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Gierzwaluwkast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92131B-300D-40B0-B34A-A27F40BBF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372890"/>
            <a:ext cx="6336704" cy="38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Gierzwaluwpan</a:t>
            </a:r>
            <a:r>
              <a:rPr lang="nl-NL" dirty="0"/>
              <a:t> (</a:t>
            </a:r>
            <a:r>
              <a:rPr lang="nl-NL" dirty="0" err="1"/>
              <a:t>gevelpan</a:t>
            </a:r>
            <a:r>
              <a:rPr lang="nl-NL" dirty="0"/>
              <a:t>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771755C-EC72-42DF-8BA0-E5EE3FE01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5003732" cy="381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Gierzwaluwverblijfplaats (maatwerk)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D2878C-C28D-42D8-83C5-18337C42D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7" b="8697"/>
          <a:stretch/>
        </p:blipFill>
        <p:spPr>
          <a:xfrm>
            <a:off x="179512" y="2399945"/>
            <a:ext cx="3744416" cy="381764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E93C14-6D8B-461E-96D4-F19AFAF3F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05128"/>
            <a:ext cx="5082796" cy="38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Vleermuizen</a:t>
            </a:r>
          </a:p>
          <a:p>
            <a:endParaRPr lang="nl-NL" sz="1200" dirty="0"/>
          </a:p>
          <a:p>
            <a:r>
              <a:rPr lang="nl-NL" dirty="0"/>
              <a:t>Onderzoek volgens protocol</a:t>
            </a:r>
          </a:p>
          <a:p>
            <a:r>
              <a:rPr lang="nl-NL" dirty="0"/>
              <a:t>4:1 verblijfplaatsen realiseren</a:t>
            </a:r>
          </a:p>
          <a:p>
            <a:r>
              <a:rPr lang="nl-NL" dirty="0"/>
              <a:t>(Tijdelijk) vleermuiskasten ophangen (4:1)</a:t>
            </a:r>
          </a:p>
          <a:p>
            <a:r>
              <a:rPr lang="nl-NL" dirty="0"/>
              <a:t>In de nieuwe situatie de bebouwing weer geschikt en toegankelijk maken</a:t>
            </a:r>
          </a:p>
          <a:p>
            <a:pPr lvl="2"/>
            <a:r>
              <a:rPr lang="nl-NL" dirty="0"/>
              <a:t>Inbouwkasten</a:t>
            </a:r>
          </a:p>
          <a:p>
            <a:pPr lvl="2"/>
            <a:r>
              <a:rPr lang="nl-NL" dirty="0"/>
              <a:t>Spouw (voorkeursoptie)</a:t>
            </a:r>
          </a:p>
          <a:p>
            <a:pPr marL="914400" lvl="2" indent="0" algn="r">
              <a:buNone/>
            </a:pPr>
            <a:r>
              <a:rPr lang="nl-NL" dirty="0"/>
              <a:t>(</a:t>
            </a:r>
            <a:r>
              <a:rPr lang="nl-NL" i="1" dirty="0"/>
              <a:t>Kennisdocumenten vleermuissoorten BIJ12)</a:t>
            </a:r>
          </a:p>
        </p:txBody>
      </p:sp>
    </p:spTree>
    <p:extLst>
      <p:ext uri="{BB962C8B-B14F-4D97-AF65-F5344CB8AC3E}">
        <p14:creationId xmlns:p14="http://schemas.microsoft.com/office/powerpoint/2010/main" val="39783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Natuurbeschermingswet 1998</a:t>
            </a:r>
          </a:p>
          <a:p>
            <a:pPr lvl="2"/>
            <a:r>
              <a:rPr lang="nl-NL" dirty="0"/>
              <a:t>Effecten op Natura 2000 (o.a. stikstof)</a:t>
            </a:r>
          </a:p>
          <a:p>
            <a:r>
              <a:rPr lang="nl-NL" dirty="0"/>
              <a:t>Flora- en faunawet</a:t>
            </a:r>
          </a:p>
          <a:p>
            <a:pPr lvl="2"/>
            <a:r>
              <a:rPr lang="nl-NL" dirty="0"/>
              <a:t>Effecten op soorten</a:t>
            </a:r>
          </a:p>
          <a:p>
            <a:r>
              <a:rPr lang="nl-NL" dirty="0"/>
              <a:t>Boswet</a:t>
            </a:r>
          </a:p>
          <a:p>
            <a:pPr lvl="2"/>
            <a:r>
              <a:rPr lang="nl-NL" dirty="0"/>
              <a:t>Effecten op houtopstanden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Vleermuiskast (uitwendig)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E44CD4-2DE8-4A03-A34F-83AE56659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1" y="2420888"/>
            <a:ext cx="5724128" cy="38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Vleermuiskast (inwendig)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7D37AA-F1D8-41E5-8787-81AAEC03A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20888"/>
            <a:ext cx="5100059" cy="38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Vleermuiskast (gevelbetimmering)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DA3673-3308-4CC5-8DCE-71CA382B0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3" y="2420888"/>
            <a:ext cx="4996018" cy="374219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7D4D9FB-3C17-474C-AE48-4FEA2864A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506188"/>
            <a:ext cx="5620311" cy="37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1C808BB-9000-4A6C-9B07-22966978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Vleermuizen zijn het meest vertragend, maar waarom?</a:t>
            </a:r>
          </a:p>
          <a:p>
            <a:pPr lvl="1"/>
            <a:r>
              <a:rPr lang="nl-NL" dirty="0"/>
              <a:t>Onderzoek kost tijd</a:t>
            </a:r>
          </a:p>
          <a:p>
            <a:pPr lvl="2"/>
            <a:r>
              <a:rPr lang="nl-NL" dirty="0"/>
              <a:t>Kraam- , paar- en winterverblijven (ca. 1 jaar)</a:t>
            </a:r>
          </a:p>
          <a:p>
            <a:pPr lvl="1"/>
            <a:r>
              <a:rPr lang="nl-NL" dirty="0"/>
              <a:t>Gewenningsperiode</a:t>
            </a:r>
          </a:p>
          <a:p>
            <a:pPr lvl="2"/>
            <a:r>
              <a:rPr lang="nl-NL" dirty="0"/>
              <a:t>3 tot 6 maanden (afhankelijk van de soort en type verblijfplaats)</a:t>
            </a:r>
          </a:p>
          <a:p>
            <a:pPr lvl="1"/>
            <a:r>
              <a:rPr lang="nl-NL" dirty="0"/>
              <a:t>Onderzoek noodzakelijk</a:t>
            </a:r>
          </a:p>
          <a:p>
            <a:pPr lvl="2"/>
            <a:r>
              <a:rPr lang="nl-NL" dirty="0"/>
              <a:t>~20 soorten vleermuizen in Nederland</a:t>
            </a:r>
          </a:p>
          <a:p>
            <a:pPr lvl="2"/>
            <a:r>
              <a:rPr lang="nl-NL" b="1" dirty="0"/>
              <a:t>Elke soort behoeft andere compensatie(!)</a:t>
            </a:r>
          </a:p>
          <a:p>
            <a:pPr marL="114300" indent="0">
              <a:buNone/>
            </a:pP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2931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1C808BB-9000-4A6C-9B07-22966978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Vleermuisverblijfplaatsen in en om een monument. Een voorbeeld:</a:t>
            </a:r>
          </a:p>
          <a:p>
            <a:endParaRPr lang="nl-NL" sz="1200" dirty="0"/>
          </a:p>
          <a:p>
            <a:pPr lvl="1"/>
            <a:r>
              <a:rPr lang="nl-NL" dirty="0"/>
              <a:t>Onder de dakpannen</a:t>
            </a:r>
          </a:p>
          <a:p>
            <a:pPr lvl="2"/>
            <a:r>
              <a:rPr lang="nl-NL" dirty="0"/>
              <a:t>laatvlieger, gewone dwergvleermuis</a:t>
            </a:r>
          </a:p>
          <a:p>
            <a:pPr lvl="1"/>
            <a:r>
              <a:rPr lang="nl-NL" dirty="0"/>
              <a:t>In de spouw</a:t>
            </a:r>
          </a:p>
          <a:p>
            <a:pPr lvl="2"/>
            <a:r>
              <a:rPr lang="nl-NL" dirty="0" err="1"/>
              <a:t>meervleermuis</a:t>
            </a:r>
            <a:r>
              <a:rPr lang="nl-NL" dirty="0"/>
              <a:t>, gewone dwergvleermuis</a:t>
            </a:r>
          </a:p>
          <a:p>
            <a:pPr lvl="1"/>
            <a:r>
              <a:rPr lang="nl-NL" dirty="0"/>
              <a:t>Open ruimten (bv. kerkzolder)</a:t>
            </a:r>
          </a:p>
          <a:p>
            <a:pPr lvl="2"/>
            <a:r>
              <a:rPr lang="nl-NL" dirty="0"/>
              <a:t>gewone </a:t>
            </a:r>
            <a:r>
              <a:rPr lang="nl-NL" dirty="0" err="1"/>
              <a:t>grootoorvleermuis</a:t>
            </a:r>
            <a:endParaRPr lang="nl-NL" dirty="0"/>
          </a:p>
          <a:p>
            <a:pPr lvl="1"/>
            <a:r>
              <a:rPr lang="nl-NL" dirty="0"/>
              <a:t>In holle bomen</a:t>
            </a:r>
          </a:p>
          <a:p>
            <a:pPr lvl="2"/>
            <a:r>
              <a:rPr lang="nl-NL" dirty="0" err="1"/>
              <a:t>rosse</a:t>
            </a:r>
            <a:r>
              <a:rPr lang="nl-NL" dirty="0"/>
              <a:t> vleermuis, ruige dwergvleermuis</a:t>
            </a:r>
          </a:p>
        </p:txBody>
      </p:sp>
    </p:spTree>
    <p:extLst>
      <p:ext uri="{BB962C8B-B14F-4D97-AF65-F5344CB8AC3E}">
        <p14:creationId xmlns:p14="http://schemas.microsoft.com/office/powerpoint/2010/main" val="8560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1C808BB-9000-4A6C-9B07-22966978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236429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Het probleem zit hem dus voornamelijk in de tijd</a:t>
            </a:r>
          </a:p>
          <a:p>
            <a:pPr marL="0" indent="0">
              <a:buNone/>
            </a:pPr>
            <a:endParaRPr lang="nl-NL" sz="1200" dirty="0"/>
          </a:p>
          <a:p>
            <a:r>
              <a:rPr lang="nl-NL" dirty="0"/>
              <a:t>Onderzoek</a:t>
            </a:r>
          </a:p>
          <a:p>
            <a:r>
              <a:rPr lang="nl-NL" dirty="0"/>
              <a:t>Gewenningsperiode</a:t>
            </a:r>
          </a:p>
          <a:p>
            <a:r>
              <a:rPr lang="nl-NL" dirty="0"/>
              <a:t>Vergunningsprocedure</a:t>
            </a:r>
          </a:p>
          <a:p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4BB51D5-AC81-4F02-B3E1-645FAABF6827}"/>
              </a:ext>
            </a:extLst>
          </p:cNvPr>
          <p:cNvSpPr txBox="1">
            <a:spLocks/>
          </p:cNvSpPr>
          <p:nvPr/>
        </p:nvSpPr>
        <p:spPr>
          <a:xfrm>
            <a:off x="685800" y="4725144"/>
            <a:ext cx="7772400" cy="1284174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nl-NL" sz="6000" kern="0" dirty="0"/>
              <a:t>Oplossing?</a:t>
            </a:r>
          </a:p>
        </p:txBody>
      </p:sp>
    </p:spTree>
    <p:extLst>
      <p:ext uri="{BB962C8B-B14F-4D97-AF65-F5344CB8AC3E}">
        <p14:creationId xmlns:p14="http://schemas.microsoft.com/office/powerpoint/2010/main" val="33548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1C808BB-9000-4A6C-9B07-22966978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Tijdwinst door:</a:t>
            </a:r>
          </a:p>
          <a:p>
            <a:r>
              <a:rPr lang="nl-NL" b="1" dirty="0"/>
              <a:t>Op onderzoek kan geen tijdswinst behaald worden</a:t>
            </a:r>
          </a:p>
          <a:p>
            <a:r>
              <a:rPr lang="nl-NL" dirty="0"/>
              <a:t>Tijdelijke compensatie vroegtijdig ophangen</a:t>
            </a:r>
          </a:p>
          <a:p>
            <a:pPr lvl="2"/>
            <a:r>
              <a:rPr lang="nl-NL" dirty="0"/>
              <a:t>gewenningsperiode parallel aan onderzoek (risico!)</a:t>
            </a:r>
          </a:p>
          <a:p>
            <a:r>
              <a:rPr lang="nl-NL" dirty="0"/>
              <a:t>Ontheffing vs. </a:t>
            </a:r>
            <a:r>
              <a:rPr lang="nl-NL" dirty="0" err="1"/>
              <a:t>vvgb</a:t>
            </a:r>
            <a:endParaRPr lang="nl-NL" dirty="0"/>
          </a:p>
          <a:p>
            <a:pPr lvl="2"/>
            <a:r>
              <a:rPr lang="nl-NL" dirty="0"/>
              <a:t>reguliere procedure vs. uitgebreide procedure</a:t>
            </a:r>
          </a:p>
          <a:p>
            <a:endParaRPr lang="nl-NL" sz="1200" dirty="0"/>
          </a:p>
          <a:p>
            <a:r>
              <a:rPr lang="nl-NL" dirty="0"/>
              <a:t>Gedragscode of vrijstelling helaas geen optie</a:t>
            </a:r>
          </a:p>
          <a:p>
            <a:pPr lvl="2"/>
            <a:r>
              <a:rPr lang="nl-NL" dirty="0"/>
              <a:t>toepasbaar op soort, niet op soortgroep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1C808BB-9000-4A6C-9B07-22966978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193224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Enige echte oplossing (op dit moment):</a:t>
            </a:r>
          </a:p>
          <a:p>
            <a:pPr marL="0" indent="0">
              <a:buNone/>
            </a:pPr>
            <a:endParaRPr lang="nl-NL" sz="1200" dirty="0"/>
          </a:p>
          <a:p>
            <a:r>
              <a:rPr lang="nl-NL" dirty="0"/>
              <a:t>Goede voorlichting door ons</a:t>
            </a:r>
          </a:p>
          <a:p>
            <a:r>
              <a:rPr lang="nl-NL" dirty="0"/>
              <a:t>Bewustwording van de markt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C942AB3-4DD6-42A0-A268-61025C475796}"/>
              </a:ext>
            </a:extLst>
          </p:cNvPr>
          <p:cNvSpPr txBox="1">
            <a:spLocks/>
          </p:cNvSpPr>
          <p:nvPr/>
        </p:nvSpPr>
        <p:spPr>
          <a:xfrm>
            <a:off x="685800" y="3880164"/>
            <a:ext cx="7772400" cy="1133012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nl-NL" sz="6000" dirty="0"/>
              <a:t>Vraag op tijd aan!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54467AD-0181-4438-B1FE-C2318BF72CC0}"/>
              </a:ext>
            </a:extLst>
          </p:cNvPr>
          <p:cNvSpPr txBox="1">
            <a:spLocks/>
          </p:cNvSpPr>
          <p:nvPr/>
        </p:nvSpPr>
        <p:spPr>
          <a:xfrm>
            <a:off x="611560" y="5002328"/>
            <a:ext cx="7995120" cy="1133012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nl-NL" dirty="0"/>
              <a:t>Loop je tegen problemen aan? Betrek ons op tijd.</a:t>
            </a:r>
          </a:p>
          <a:p>
            <a:pPr marL="0" indent="0" algn="ctr">
              <a:buNone/>
            </a:pPr>
            <a:r>
              <a:rPr lang="nl-NL" dirty="0" err="1">
                <a:hlinkClick r:id="rId3"/>
              </a:rPr>
              <a:t>wnb@fryslan.frl</a:t>
            </a:r>
            <a:r>
              <a:rPr lang="nl-NL" dirty="0"/>
              <a:t> / 058 292 8995</a:t>
            </a:r>
          </a:p>
        </p:txBody>
      </p:sp>
    </p:spTree>
    <p:extLst>
      <p:ext uri="{BB962C8B-B14F-4D97-AF65-F5344CB8AC3E}">
        <p14:creationId xmlns:p14="http://schemas.microsoft.com/office/powerpoint/2010/main" val="331302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1C808BB-9000-4A6C-9B07-22966978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2076262"/>
          </a:xfrm>
        </p:spPr>
        <p:txBody>
          <a:bodyPr/>
          <a:lstStyle/>
          <a:p>
            <a:pPr marL="0" indent="0" algn="ctr">
              <a:buNone/>
            </a:pPr>
            <a:endParaRPr lang="nl-NL" sz="6000" dirty="0"/>
          </a:p>
          <a:p>
            <a:pPr marL="0" indent="0" algn="ctr">
              <a:buNone/>
            </a:pPr>
            <a:r>
              <a:rPr lang="nl-NL" sz="6000" dirty="0"/>
              <a:t>Vragen?</a:t>
            </a:r>
          </a:p>
          <a:p>
            <a:pPr marL="0" indent="0" algn="ctr">
              <a:buNone/>
            </a:pPr>
            <a:endParaRPr lang="nl-NL" sz="6000" dirty="0"/>
          </a:p>
          <a:p>
            <a:pPr algn="ctr"/>
            <a:endParaRPr lang="nl-NL" sz="6000" dirty="0"/>
          </a:p>
          <a:p>
            <a:pPr algn="ctr"/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237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20000"/>
                    <a:lumOff val="80000"/>
                  </a:schemeClr>
                </a:solidFill>
              </a:rPr>
              <a:t>Natuurbeschermingswet 1998</a:t>
            </a:r>
          </a:p>
          <a:p>
            <a:pPr lvl="2"/>
            <a:r>
              <a:rPr lang="nl-NL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Effecten op Natura 2000 (o.a. stikstof)</a:t>
            </a:r>
          </a:p>
          <a:p>
            <a:r>
              <a:rPr lang="nl-NL" b="1" dirty="0"/>
              <a:t>Flora- en faunawet</a:t>
            </a:r>
          </a:p>
          <a:p>
            <a:pPr lvl="2"/>
            <a:r>
              <a:rPr lang="nl-NL" b="1" dirty="0"/>
              <a:t>Effecten op soorten</a:t>
            </a:r>
          </a:p>
          <a:p>
            <a:r>
              <a:rPr lang="nl-NL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Boswet</a:t>
            </a:r>
          </a:p>
          <a:p>
            <a:pPr lvl="2"/>
            <a:r>
              <a:rPr lang="nl-NL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Effecten op houtopstanden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96A0B5A-D136-4710-991E-54644CA4589C}"/>
              </a:ext>
            </a:extLst>
          </p:cNvPr>
          <p:cNvSpPr txBox="1">
            <a:spLocks/>
          </p:cNvSpPr>
          <p:nvPr/>
        </p:nvSpPr>
        <p:spPr>
          <a:xfrm>
            <a:off x="700782" y="4461159"/>
            <a:ext cx="7772400" cy="13960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nl-NL" sz="5400" kern="0" dirty="0"/>
              <a:t>Ontheffing?</a:t>
            </a:r>
          </a:p>
        </p:txBody>
      </p:sp>
    </p:spTree>
    <p:extLst>
      <p:ext uri="{BB962C8B-B14F-4D97-AF65-F5344CB8AC3E}">
        <p14:creationId xmlns:p14="http://schemas.microsoft.com/office/powerpoint/2010/main" val="16134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380445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 zit het probleem?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Monumentale panden bewonen wij vaak niet als enige. Het gaat dan met name om:</a:t>
            </a:r>
          </a:p>
          <a:p>
            <a:pPr lvl="2"/>
            <a:r>
              <a:rPr lang="nl-NL" dirty="0"/>
              <a:t>Huismus</a:t>
            </a:r>
          </a:p>
          <a:p>
            <a:pPr lvl="2"/>
            <a:r>
              <a:rPr lang="nl-NL" dirty="0"/>
              <a:t>Gierzwaluw</a:t>
            </a:r>
          </a:p>
          <a:p>
            <a:pPr lvl="2"/>
            <a:r>
              <a:rPr lang="nl-NL" dirty="0"/>
              <a:t>Vleermuizen</a:t>
            </a:r>
          </a:p>
          <a:p>
            <a:pPr lvl="2"/>
            <a:r>
              <a:rPr lang="nl-NL" dirty="0"/>
              <a:t>…en evt. andere soorten</a:t>
            </a:r>
          </a:p>
        </p:txBody>
      </p:sp>
    </p:spTree>
    <p:extLst>
      <p:ext uri="{BB962C8B-B14F-4D97-AF65-F5344CB8AC3E}">
        <p14:creationId xmlns:p14="http://schemas.microsoft.com/office/powerpoint/2010/main" val="22536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16449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Ontheffing nodig indien sprake is van: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Vangen of doden beschermde soorten</a:t>
            </a:r>
          </a:p>
          <a:p>
            <a:r>
              <a:rPr lang="nl-NL" dirty="0"/>
              <a:t>Verstoren beschermde soorten</a:t>
            </a:r>
          </a:p>
          <a:p>
            <a:r>
              <a:rPr lang="nl-NL" dirty="0"/>
              <a:t>Vernielen of beschadigen vaste rust- of voortplantingsplaatsen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000" i="1" dirty="0"/>
          </a:p>
          <a:p>
            <a:pPr marL="0" indent="0" algn="r">
              <a:buNone/>
            </a:pPr>
            <a:r>
              <a:rPr lang="nl-NL" sz="2000" i="1" dirty="0"/>
              <a:t>(Hoofdstuk 3 van de Wnb)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45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16449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Ontheffing nodig indien sprake is van: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Vangen of doden beschermde soorten</a:t>
            </a:r>
          </a:p>
          <a:p>
            <a:r>
              <a:rPr lang="nl-NL" b="1" dirty="0"/>
              <a:t>Verstoren beschermde soorten</a:t>
            </a:r>
          </a:p>
          <a:p>
            <a:r>
              <a:rPr lang="nl-NL" dirty="0"/>
              <a:t>Vernielen of beschadigen vaste rust- of voortplantingsplaatsen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000" i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65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B1126-4565-4A7A-9882-E6758260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 natuurbescherming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1A328C3-FC11-4DC4-B9DF-3C2EAC0F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846640" cy="380445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verstoren we dan? Hoe voorkomen we dat?</a:t>
            </a:r>
          </a:p>
          <a:p>
            <a:endParaRPr lang="nl-NL" sz="1200" dirty="0"/>
          </a:p>
          <a:p>
            <a:pPr lvl="1"/>
            <a:r>
              <a:rPr lang="nl-NL" dirty="0"/>
              <a:t>Huismus en gierzwaluw</a:t>
            </a:r>
          </a:p>
          <a:p>
            <a:pPr lvl="2"/>
            <a:r>
              <a:rPr lang="nl-NL" dirty="0"/>
              <a:t>Werken buiten broedseizoen (~1 maart – 1 augustus)</a:t>
            </a:r>
          </a:p>
          <a:p>
            <a:pPr lvl="2"/>
            <a:r>
              <a:rPr lang="nl-NL" dirty="0"/>
              <a:t>(Nestplaatsen jaarrond beschermd)</a:t>
            </a:r>
          </a:p>
          <a:p>
            <a:pPr lvl="1"/>
            <a:r>
              <a:rPr lang="nl-NL" dirty="0"/>
              <a:t>Vleermuizen</a:t>
            </a:r>
          </a:p>
          <a:p>
            <a:pPr lvl="2"/>
            <a:r>
              <a:rPr lang="nl-NL" dirty="0"/>
              <a:t>Werken buiten de kwetsbare periodes (kraam-, paar-, winterperiode: per soort verschillend)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4378274-69DC-4843-B02B-88C463035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2" y="4973224"/>
            <a:ext cx="4496148" cy="126280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236A6E3-225F-41FA-8413-C731CBFBE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854" y="4961896"/>
            <a:ext cx="4392488" cy="12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380445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Ontheffing nodig indien sprake is van: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Vangen of doden beschermde soorten</a:t>
            </a:r>
          </a:p>
          <a:p>
            <a:r>
              <a:rPr lang="nl-NL" dirty="0"/>
              <a:t>Verstoren beschermde soorten</a:t>
            </a:r>
          </a:p>
          <a:p>
            <a:r>
              <a:rPr lang="nl-NL" b="1" dirty="0"/>
              <a:t>Vernielen of beschadigen vaste rust- of voortplantingsplaatsen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9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Wet natuurbescherming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40245A6-71D2-4217-B049-E8BEA3C8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36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Als sprake is van vernieling/beschadiging, dan </a:t>
            </a:r>
            <a:r>
              <a:rPr lang="nl-NL" b="1" u="sng" dirty="0"/>
              <a:t>compensatie</a:t>
            </a:r>
            <a:r>
              <a:rPr lang="nl-NL" dirty="0"/>
              <a:t>.</a:t>
            </a:r>
          </a:p>
          <a:p>
            <a:endParaRPr lang="nl-NL" sz="1200" dirty="0"/>
          </a:p>
          <a:p>
            <a:r>
              <a:rPr lang="nl-NL" dirty="0"/>
              <a:t>Tijdelijke compensatie</a:t>
            </a:r>
          </a:p>
          <a:p>
            <a:pPr lvl="2"/>
            <a:r>
              <a:rPr lang="nl-NL" dirty="0"/>
              <a:t>Tijdens de werkzaamheden vervangende verblijfplaatsen aanbrengen (denk aan gewenningsperiode)</a:t>
            </a:r>
          </a:p>
          <a:p>
            <a:pPr lvl="2"/>
            <a:endParaRPr lang="nl-NL" sz="1200" dirty="0"/>
          </a:p>
          <a:p>
            <a:r>
              <a:rPr lang="nl-NL" dirty="0"/>
              <a:t>Permanente compensatie</a:t>
            </a:r>
          </a:p>
          <a:p>
            <a:pPr lvl="2"/>
            <a:r>
              <a:rPr lang="nl-NL" dirty="0"/>
              <a:t>Nieuwe situatie geschikt en toegankelijk maken voor de aangetroffen soorten</a:t>
            </a:r>
          </a:p>
        </p:txBody>
      </p:sp>
    </p:spTree>
    <p:extLst>
      <p:ext uri="{BB962C8B-B14F-4D97-AF65-F5344CB8AC3E}">
        <p14:creationId xmlns:p14="http://schemas.microsoft.com/office/powerpoint/2010/main" val="36832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owerpoint presentatie in huisstijl 2">
  <a:themeElements>
    <a:clrScheme name="">
      <a:dk1>
        <a:srgbClr val="244994"/>
      </a:dk1>
      <a:lt1>
        <a:srgbClr val="FFFFFF"/>
      </a:lt1>
      <a:dk2>
        <a:srgbClr val="C73326"/>
      </a:dk2>
      <a:lt2>
        <a:srgbClr val="FFFFFF"/>
      </a:lt2>
      <a:accent1>
        <a:srgbClr val="BBE0E3"/>
      </a:accent1>
      <a:accent2>
        <a:srgbClr val="244994"/>
      </a:accent2>
      <a:accent3>
        <a:srgbClr val="FFFFFF"/>
      </a:accent3>
      <a:accent4>
        <a:srgbClr val="1D3D7E"/>
      </a:accent4>
      <a:accent5>
        <a:srgbClr val="DAEDEF"/>
      </a:accent5>
      <a:accent6>
        <a:srgbClr val="204186"/>
      </a:accent6>
      <a:hlink>
        <a:srgbClr val="244994"/>
      </a:hlink>
      <a:folHlink>
        <a:srgbClr val="244994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  <a:txDef>
      <a:spPr/>
      <a:bodyPr wrap="square" rtlCol="0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Georgia" pitchFamily="18" charset="0"/>
            <a:ea typeface="+mn-ea"/>
            <a:cs typeface="+mn-cs"/>
          </a:defRPr>
        </a:defPPr>
      </a:lstStyle>
    </a:tx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.2. huisstijl 2 [Alleen-lezen]" id="{F8706470-FA03-4EFE-B731-62EAD9335F75}" vid="{09D0A2FB-12A3-4EAD-AE94-A1AC3F83AE5E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fbeeldingsactivum" ma:contentTypeID="0x0101009148F5A04DDD49CBA7127AADA5FB792B00AADE34325A8B49CDA8BB4DB53328F21400F9F0F6653DEC8E4FBDAE9DF38CB362CC" ma:contentTypeVersion="1" ma:contentTypeDescription="Een afbeelding uploaden." ma:contentTypeScope="" ma:versionID="cd1f708094dcc4a62253ecb951dccd2a">
  <xsd:schema xmlns:xsd="http://www.w3.org/2001/XMLSchema" xmlns:xs="http://www.w3.org/2001/XMLSchema" xmlns:p="http://schemas.microsoft.com/office/2006/metadata/properties" xmlns:ns1="http://schemas.microsoft.com/sharepoint/v3" xmlns:ns2="B5E921EF-8A2D-4FA7-9984-C7B9C24E9AE8" xmlns:ns3="http://schemas.microsoft.com/sharepoint/v3/fields" targetNamespace="http://schemas.microsoft.com/office/2006/metadata/properties" ma:root="true" ma:fieldsID="969d6801d55c1b5d4d6d7cb306b10884" ns1:_="" ns2:_="" ns3:_="">
    <xsd:import namespace="http://schemas.microsoft.com/sharepoint/v3"/>
    <xsd:import namespace="B5E921EF-8A2D-4FA7-9984-C7B9C24E9AE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bestands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921EF-8A2D-4FA7-9984-C7B9C24E9AE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orbeeld bestaat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edte" ma:internalName="ImageWidth" ma:readOnly="true">
      <xsd:simpleType>
        <xsd:restriction base="dms:Unknown"/>
      </xsd:simpleType>
    </xsd:element>
    <xsd:element name="ImageHeight" ma:index="22" nillable="true" ma:displayName="Hoogte" ma:internalName="ImageHeight" ma:readOnly="true">
      <xsd:simpleType>
        <xsd:restriction base="dms:Unknown"/>
      </xsd:simpleType>
    </xsd:element>
    <xsd:element name="ImageCreateDate" ma:index="25" nillable="true" ma:displayName="Afbeelding gemaakt op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Opmerkingen"/>
        <xsd:element name="keywords" minOccurs="0" maxOccurs="1" type="xsd:string" ma:index="14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B5E921EF-8A2D-4FA7-9984-C7B9C24E9AE8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401CDA2E-77B3-49C9-8494-CBE926484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E921EF-8A2D-4FA7-9984-C7B9C24E9AE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E6310F-541C-4BB0-BC67-B51BC33978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A9A80D-A734-482E-B173-BEF55A19442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B5E921EF-8A2D-4FA7-9984-C7B9C24E9AE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Wet natuurbescherming voor Arie Piet</Template>
  <TotalTime>1898</TotalTime>
  <Words>929</Words>
  <Application>Microsoft Office PowerPoint</Application>
  <PresentationFormat>Diavoorstelling (4:3)</PresentationFormat>
  <Paragraphs>203</Paragraphs>
  <Slides>28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Georgia</vt:lpstr>
      <vt:lpstr>Wingdings</vt:lpstr>
      <vt:lpstr>Powerpoint presentatie in huisstijl 2</vt:lpstr>
      <vt:lpstr>Conflicten met monumentenzorg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  <vt:lpstr>Wet natuurbescherming</vt:lpstr>
    </vt:vector>
  </TitlesOfParts>
  <Manager/>
  <Company>Provincie Fryslan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kunt ons zomaar tegen komen!</dc:title>
  <dc:subject/>
  <dc:creator>Kuiken, Janine</dc:creator>
  <cp:keywords/>
  <dc:description/>
  <cp:lastModifiedBy>Westerbeek, Paul</cp:lastModifiedBy>
  <cp:revision>56</cp:revision>
  <cp:lastPrinted>2010-01-07T13:21:18Z</cp:lastPrinted>
  <dcterms:created xsi:type="dcterms:W3CDTF">2017-05-19T09:49:49Z</dcterms:created>
  <dcterms:modified xsi:type="dcterms:W3CDTF">2019-03-26T10:03:17Z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0x0101009148F5A04DDD49CBA7127AADA5FB792B00AADE34325A8B49CDA8BB4DB53328F21400F9F0F6653DEC8E4FBDAE9DF38CB362CC</vt:lpwstr>
  </property>
</Properties>
</file>